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2" r:id="rId9"/>
    <p:sldId id="260" r:id="rId10"/>
    <p:sldId id="265" r:id="rId11"/>
    <p:sldId id="275" r:id="rId12"/>
    <p:sldId id="279" r:id="rId13"/>
    <p:sldId id="267" r:id="rId14"/>
    <p:sldId id="268" r:id="rId15"/>
    <p:sldId id="271" r:id="rId16"/>
    <p:sldId id="278" r:id="rId17"/>
    <p:sldId id="280" r:id="rId18"/>
    <p:sldId id="281" r:id="rId19"/>
    <p:sldId id="282" r:id="rId20"/>
    <p:sldId id="269" r:id="rId21"/>
    <p:sldId id="270" r:id="rId22"/>
    <p:sldId id="274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Inter" panose="020B0502030000000004" pitchFamily="34" charset="0"/>
      <p:regular r:id="rId30"/>
      <p:bold r:id="rId31"/>
    </p:embeddedFont>
    <p:embeddedFont>
      <p:font typeface="Inter Bold" panose="020B0502030000000004" pitchFamily="34" charset="0"/>
      <p:bold r:id="rId32"/>
    </p:embeddedFont>
    <p:embeddedFont>
      <p:font typeface="Inter Medium" panose="020B0502030000000004" pitchFamily="3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3842" autoAdjust="0"/>
  </p:normalViewPr>
  <p:slideViewPr>
    <p:cSldViewPr showGuides="1">
      <p:cViewPr>
        <p:scale>
          <a:sx n="25" d="100"/>
          <a:sy n="25" d="100"/>
        </p:scale>
        <p:origin x="2336" y="792"/>
      </p:cViewPr>
      <p:guideLst>
        <p:guide orient="horz" pos="2160"/>
        <p:guide pos="3840"/>
        <p:guide pos="347"/>
        <p:guide pos="7333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7634-9BF2-690B-F701-0AE3BA9E8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E5199-3A34-E4A1-8E80-8AC34211B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99E84-F300-0437-000A-7559DCFD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280C1-0A40-A4CC-F349-E255718F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BF594-81D6-17FB-3B62-58F19A7B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8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35C7-50DE-344F-FCA3-DA1151D1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0FFCF-E70D-0AB9-A2B6-8246E87FD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8CFE2-F91D-52F3-45C0-A726E750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9211-AB11-0A5F-A39E-7F59C478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6F058-28EA-AC9C-60C2-A43000E9E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7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E0BC5-AD7B-3996-124D-D6EC3111B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D3516-5D3D-2A17-897E-4D806D307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B19C5-F5CE-32EB-0919-DDD12449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457D-55CA-2F29-67F3-6DE1DFD4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3A939-F19E-185D-3E8C-87CA31B3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C93E-1777-C230-E172-39507EAC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BC67-23F1-8464-436F-75D1D8DC6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CA21-F088-8838-921A-DBB9E913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3D17C-3CFA-1D47-2602-E66EFD20C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85523-F8E6-7EA0-FC16-90F2E97B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3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C979A-89C3-7432-6C57-BF4886D7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2316E-A99C-1EC8-8ED5-C4AAB7523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52370-020C-0E82-1E44-38544B10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D9A66-E0D7-404A-4B2F-0BBAC45D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156B7-D16D-7F2C-025B-9586A4CF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3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C361-295F-D362-71D7-C6AFAAFC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7AFC-E392-1A1F-DF1B-85CA0A799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D8476-D0D0-625A-A380-B26944F61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7F13-8350-326A-E7D6-8272CF6A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9C02A-F581-0B49-B4BC-CA7C76947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0C677-4717-C483-51F6-9E7E0535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1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8D66-35F1-0627-A8EE-358DF420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BF5E8-FCCE-46E3-E255-7E7DDC399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48653-8A8D-2306-9861-BA5278E9A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48A40-E3AF-14BD-FF71-6A55FF6BC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1B8D0-5D33-F572-371C-3B38361354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9D96B-BE90-745A-9D32-B96DA44F1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67616-9C68-8836-03EA-6CD55C76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B3362C-BDDE-914A-ED16-0702F2DC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13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7B78-ABA6-5B09-5F30-B99035B5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60D3E-A222-2648-01B2-6A41B2AC6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C43C0-1CE2-8FBF-3419-E6C015B6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0FDCD-2C7D-AA16-8136-BCE0B419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3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0D8DB-F28F-DF7F-A6D9-E2131A51D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8ABE3-A27B-B90B-60BB-A19BD7C85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06FA2-BCB2-AC8A-1656-0AE80ABBD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8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C67A-397B-58EA-C2A3-105F1D8B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F753-467D-00F7-BBF9-D438BF0B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78DCD-0397-5A6F-1889-B6946F1CF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FB32A-360F-4B55-27BD-DA128778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DC2C3-EADB-85BE-D19B-8323FACF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67A40-D240-E63F-36CA-40B46A29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1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A4CC-56FD-7380-F021-D2B5E801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30AF42-3FB6-5D1D-F1F2-CC313909F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B67A6-C6D7-8D57-D72F-D626CA661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F732C-176F-94B4-83CF-4C8EA72DD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B50D9-114F-9DED-1C72-F35A742B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FFB5C-F6E3-1B8E-28CA-C90188B34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C7A1D8-E4E4-B248-57C7-EAE7CFF2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EA00E-8EAC-71A2-BC38-4E148B88A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36A0B-69C0-FA02-EE3B-B59535505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B4690-558F-44E1-9F56-240D1EBA7BE4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31751-528C-434B-A736-865410EBC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501A6-539C-F8D3-FA33-8CDB864D8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08C75-5C1D-4EBC-B468-A0BB227BF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0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4142B3F-D55F-208C-8FA1-079B3F6ED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9" y="465786"/>
            <a:ext cx="1705051" cy="11996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7F78FA-B540-C639-2243-2034AA04BEF6}"/>
              </a:ext>
            </a:extLst>
          </p:cNvPr>
          <p:cNvSpPr txBox="1"/>
          <p:nvPr/>
        </p:nvSpPr>
        <p:spPr>
          <a:xfrm>
            <a:off x="550863" y="2598003"/>
            <a:ext cx="5545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Financia</a:t>
            </a:r>
            <a:r>
              <a:rPr lang="id-ID" sz="48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 App</a:t>
            </a:r>
            <a:endParaRPr lang="id-ID" sz="48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94B53-2776-B227-204A-E57D43BF382D}"/>
              </a:ext>
            </a:extLst>
          </p:cNvPr>
          <p:cNvSpPr txBox="1"/>
          <p:nvPr/>
        </p:nvSpPr>
        <p:spPr>
          <a:xfrm>
            <a:off x="550863" y="3429000"/>
            <a:ext cx="5545137" cy="114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Kevin Andreas (2024250013), </a:t>
            </a:r>
            <a:br>
              <a:rPr lang="en-US" sz="200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</a:br>
            <a:r>
              <a:rPr lang="en-US" sz="2000" dirty="0">
                <a:effectLst/>
                <a:latin typeface="Inter" panose="020B0502030000000004" pitchFamily="34" charset="0"/>
                <a:ea typeface="Inter" panose="020B0502030000000004" pitchFamily="34" charset="0"/>
              </a:rPr>
              <a:t>Jasen Jonathan (2024250009), dan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Poppins Bold" panose="00000800000000000000" pitchFamily="2" charset="0"/>
              </a:rPr>
              <a:t>Daniel Johan (2024250073)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84673-E3A0-FA0D-E86C-EE7D1036E3D7}"/>
              </a:ext>
            </a:extLst>
          </p:cNvPr>
          <p:cNvSpPr txBox="1"/>
          <p:nvPr/>
        </p:nvSpPr>
        <p:spPr>
          <a:xfrm>
            <a:off x="550863" y="5970171"/>
            <a:ext cx="5545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Pemrograman</a:t>
            </a:r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 </a:t>
            </a:r>
            <a:r>
              <a:rPr lang="en-US" sz="1600" dirty="0" err="1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Aplikasi</a:t>
            </a:r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 </a:t>
            </a:r>
            <a:r>
              <a:rPr lang="en-US" sz="1600" dirty="0" err="1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Bergerak</a:t>
            </a:r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 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C5B5B-4020-FF5F-5171-F766B21EA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181271"/>
            <a:ext cx="5545137" cy="1122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7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B0D531-15AE-6D4A-A458-12AE257CE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53" y="549268"/>
            <a:ext cx="2744513" cy="5755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6F96A1-AEE9-5031-450B-8E07F6D86DEB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Mockup </a:t>
            </a:r>
            <a:r>
              <a:rPr lang="en-US" sz="1600" dirty="0" err="1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Aplikasi</a:t>
            </a:r>
            <a:endParaRPr lang="id-ID" sz="1600" dirty="0">
              <a:solidFill>
                <a:srgbClr val="DC5B5B"/>
              </a:solidFill>
              <a:latin typeface="Inter Medium" panose="020B0502030000000004" pitchFamily="34" charset="0"/>
              <a:ea typeface="Inter Medium" panose="020B0502030000000004" pitchFamily="34" charset="0"/>
              <a:cs typeface="Poppins Bold" panose="000008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C01F1D-D457-7039-F41C-813DE6F67F3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FD551A-A304-BD76-7C7C-F551728C7C0A}"/>
              </a:ext>
            </a:extLst>
          </p:cNvPr>
          <p:cNvSpPr txBox="1"/>
          <p:nvPr/>
        </p:nvSpPr>
        <p:spPr>
          <a:xfrm>
            <a:off x="695400" y="2905780"/>
            <a:ext cx="5545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Analytic</a:t>
            </a:r>
            <a:endParaRPr lang="id-ID" sz="28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6C9EB-FE5C-0CA3-ECCE-033E5F335206}"/>
              </a:ext>
            </a:extLst>
          </p:cNvPr>
          <p:cNvSpPr txBox="1"/>
          <p:nvPr/>
        </p:nvSpPr>
        <p:spPr>
          <a:xfrm>
            <a:off x="695400" y="3429000"/>
            <a:ext cx="4392487" cy="102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buClr>
                <a:srgbClr val="DC5B5B"/>
              </a:buClr>
              <a:buSzPct val="100000"/>
            </a:pPr>
            <a:r>
              <a:rPr lang="en-US" noProof="1">
                <a:latin typeface="Inter" panose="020B0502030000000004" pitchFamily="34" charset="0"/>
                <a:ea typeface="Inter" panose="020B0502030000000004" pitchFamily="34" charset="0"/>
                <a:cs typeface="Poppins Bold" panose="00000800000000000000" pitchFamily="2" charset="0"/>
              </a:rPr>
              <a:t>Sekarang Anda bisa menganalisis data pemasukan dan pengeluaran Anda dengan mudah</a:t>
            </a:r>
            <a:endParaRPr lang="id-ID" noProof="1">
              <a:latin typeface="Inter" panose="020B0502030000000004" pitchFamily="34" charset="0"/>
              <a:ea typeface="Inter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541613-36F4-9F94-63E8-B493CDDC70CD}"/>
              </a:ext>
            </a:extLst>
          </p:cNvPr>
          <p:cNvSpPr txBox="1"/>
          <p:nvPr/>
        </p:nvSpPr>
        <p:spPr>
          <a:xfrm>
            <a:off x="695399" y="2059395"/>
            <a:ext cx="554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DC5B5B"/>
                </a:solidFill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03</a:t>
            </a:r>
            <a:endParaRPr lang="id-ID" sz="3200" dirty="0">
              <a:solidFill>
                <a:srgbClr val="DC5B5B"/>
              </a:solidFill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25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0EB8A1-75B3-367A-0CB3-FAFDEDBAA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52" y="549275"/>
            <a:ext cx="2746286" cy="5759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6F96A1-AEE9-5031-450B-8E07F6D86DEB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Mockup </a:t>
            </a:r>
            <a:r>
              <a:rPr lang="en-US" sz="1600" dirty="0" err="1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Aplikasi</a:t>
            </a:r>
            <a:endParaRPr lang="id-ID" sz="1600" dirty="0">
              <a:solidFill>
                <a:srgbClr val="DC5B5B"/>
              </a:solidFill>
              <a:latin typeface="Inter Medium" panose="020B0502030000000004" pitchFamily="34" charset="0"/>
              <a:ea typeface="Inter Medium" panose="020B0502030000000004" pitchFamily="34" charset="0"/>
              <a:cs typeface="Poppins Bold" panose="000008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C01F1D-D457-7039-F41C-813DE6F67F3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FD551A-A304-BD76-7C7C-F551728C7C0A}"/>
              </a:ext>
            </a:extLst>
          </p:cNvPr>
          <p:cNvSpPr txBox="1"/>
          <p:nvPr/>
        </p:nvSpPr>
        <p:spPr>
          <a:xfrm>
            <a:off x="695400" y="2905780"/>
            <a:ext cx="5545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Settings</a:t>
            </a:r>
            <a:endParaRPr lang="id-ID" sz="28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6C9EB-FE5C-0CA3-ECCE-033E5F335206}"/>
              </a:ext>
            </a:extLst>
          </p:cNvPr>
          <p:cNvSpPr txBox="1"/>
          <p:nvPr/>
        </p:nvSpPr>
        <p:spPr>
          <a:xfrm>
            <a:off x="695400" y="3429000"/>
            <a:ext cx="4392487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buClr>
                <a:srgbClr val="DC5B5B"/>
              </a:buClr>
              <a:buSzPct val="100000"/>
            </a:pPr>
            <a:r>
              <a:rPr lang="en-US" noProof="1">
                <a:latin typeface="Inter" panose="020B0502030000000004" pitchFamily="34" charset="0"/>
                <a:ea typeface="Inter" panose="020B0502030000000004" pitchFamily="34" charset="0"/>
                <a:cs typeface="Poppins Bold" panose="00000800000000000000" pitchFamily="2" charset="0"/>
              </a:rPr>
              <a:t>Anda bisa mengubah nama, password melalui aplikasi </a:t>
            </a:r>
            <a:endParaRPr lang="id-ID" noProof="1">
              <a:latin typeface="Inter" panose="020B0502030000000004" pitchFamily="34" charset="0"/>
              <a:ea typeface="Inter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541613-36F4-9F94-63E8-B493CDDC70CD}"/>
              </a:ext>
            </a:extLst>
          </p:cNvPr>
          <p:cNvSpPr txBox="1"/>
          <p:nvPr/>
        </p:nvSpPr>
        <p:spPr>
          <a:xfrm>
            <a:off x="695399" y="2059395"/>
            <a:ext cx="554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DC5B5B"/>
                </a:solidFill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04</a:t>
            </a:r>
            <a:endParaRPr lang="id-ID" sz="3200" dirty="0">
              <a:solidFill>
                <a:srgbClr val="DC5B5B"/>
              </a:solidFill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9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6BEC7C-E20C-0133-AAAE-BFD89B0A9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549275"/>
            <a:ext cx="2746286" cy="575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65CD63-E8B5-D491-CC63-0DE33B601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99" y="549275"/>
            <a:ext cx="2746286" cy="5759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0A8122-F02B-0091-607C-A2CB9B9A1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76" y="549274"/>
            <a:ext cx="2746286" cy="57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63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0A94B53-2776-B227-204A-E57D43BF382D}"/>
              </a:ext>
            </a:extLst>
          </p:cNvPr>
          <p:cNvSpPr txBox="1"/>
          <p:nvPr/>
        </p:nvSpPr>
        <p:spPr>
          <a:xfrm>
            <a:off x="550863" y="3013503"/>
            <a:ext cx="110902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Alur </a:t>
            </a:r>
            <a:r>
              <a:rPr lang="en-US" sz="4800" dirty="0" err="1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Aplikasi</a:t>
            </a:r>
            <a:endParaRPr lang="en-US" sz="48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56F96A1-AEE9-5031-450B-8E07F6D86DEB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Alur </a:t>
            </a:r>
            <a:r>
              <a:rPr lang="en-US" sz="1600" dirty="0" err="1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Aplikasi</a:t>
            </a:r>
            <a:endParaRPr lang="id-ID" sz="1600" dirty="0">
              <a:solidFill>
                <a:srgbClr val="DC5B5B"/>
              </a:solidFill>
              <a:latin typeface="Inter Medium" panose="020B0502030000000004" pitchFamily="34" charset="0"/>
              <a:ea typeface="Inter Medium" panose="020B0502030000000004" pitchFamily="34" charset="0"/>
              <a:cs typeface="Poppins Bold" panose="000008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C01F1D-D457-7039-F41C-813DE6F67F3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1B2DF75-65B0-D468-5ED7-1D17BA3C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99" y="539559"/>
            <a:ext cx="8175002" cy="59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83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0A94B53-2776-B227-204A-E57D43BF382D}"/>
              </a:ext>
            </a:extLst>
          </p:cNvPr>
          <p:cNvSpPr txBox="1"/>
          <p:nvPr/>
        </p:nvSpPr>
        <p:spPr>
          <a:xfrm>
            <a:off x="550863" y="3013503"/>
            <a:ext cx="110902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API</a:t>
            </a:r>
            <a:endParaRPr lang="en-US" sz="48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72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B80FF5-71E0-E48A-E8CE-B35F4CE4F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99" y="1412777"/>
            <a:ext cx="2744515" cy="57557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0A8122-F02B-0091-607C-A2CB9B9A1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66" y="1412776"/>
            <a:ext cx="2746286" cy="5759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F65BF4-1AB0-1F1A-DDDE-49E5810FB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48" y="1412776"/>
            <a:ext cx="2744513" cy="5755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8435D9-6835-6428-905A-C6F17EA23C83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API</a:t>
            </a:r>
            <a:endParaRPr lang="id-ID" sz="1600" dirty="0">
              <a:solidFill>
                <a:srgbClr val="DC5B5B"/>
              </a:solidFill>
              <a:latin typeface="Inter Medium" panose="020B0502030000000004" pitchFamily="34" charset="0"/>
              <a:ea typeface="Inter Medium" panose="020B0502030000000004" pitchFamily="34" charset="0"/>
              <a:cs typeface="Poppins Bold" panose="000008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46B3CA-536C-6159-B65F-96CC35AB2CA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00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B80FF5-71E0-E48A-E8CE-B35F4CE4F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99" y="2924944"/>
            <a:ext cx="2744515" cy="57557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0A8122-F02B-0091-607C-A2CB9B9A1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66" y="2564904"/>
            <a:ext cx="2746286" cy="5759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F65BF4-1AB0-1F1A-DDDE-49E5810FB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48" y="2564904"/>
            <a:ext cx="2744513" cy="57557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1EAC1E-F94D-B782-FBA2-CBC3393D8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65" y="452340"/>
            <a:ext cx="3384870" cy="2256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37013-CFC9-8A62-154B-32CDFB75B016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API</a:t>
            </a:r>
            <a:endParaRPr lang="id-ID" sz="1600" dirty="0">
              <a:solidFill>
                <a:srgbClr val="DC5B5B"/>
              </a:solidFill>
              <a:latin typeface="Inter Medium" panose="020B0502030000000004" pitchFamily="34" charset="0"/>
              <a:ea typeface="Inter Medium" panose="020B0502030000000004" pitchFamily="34" charset="0"/>
              <a:cs typeface="Poppins Bold" panose="000008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155572-4B4F-A501-7CE6-7309CB6C8F9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13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1CA3B6-4046-DF3D-59E1-935B8070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59" y="1767576"/>
            <a:ext cx="2592288" cy="5436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29888-E828-3AA3-508C-36146367F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50" y="1772816"/>
            <a:ext cx="2592288" cy="5436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878C5-638E-6A9E-9984-F07C3EFE2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3" y="1772817"/>
            <a:ext cx="2592288" cy="5436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2CBF7-2916-5F34-3521-E17853143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39" y="1772817"/>
            <a:ext cx="2592288" cy="5436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5A294B-C2AC-8CED-AE6A-0802D51BE66D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API</a:t>
            </a:r>
            <a:endParaRPr lang="id-ID" sz="1600" dirty="0">
              <a:solidFill>
                <a:srgbClr val="DC5B5B"/>
              </a:solidFill>
              <a:latin typeface="Inter Medium" panose="020B0502030000000004" pitchFamily="34" charset="0"/>
              <a:ea typeface="Inter Medium" panose="020B0502030000000004" pitchFamily="34" charset="0"/>
              <a:cs typeface="Poppins Bold" panose="000008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807BDE-0229-7875-F809-77F91121FE8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788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1CA3B6-4046-DF3D-59E1-935B8070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59" y="2919704"/>
            <a:ext cx="2592288" cy="5436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29888-E828-3AA3-508C-36146367F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50" y="2564902"/>
            <a:ext cx="2592288" cy="54364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E878C5-638E-6A9E-9984-F07C3EFE2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3" y="2564903"/>
            <a:ext cx="2592288" cy="5436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2CBF7-2916-5F34-3521-E17853143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39" y="2924945"/>
            <a:ext cx="2592288" cy="5436490"/>
          </a:xfrm>
          <a:prstGeom prst="rect">
            <a:avLst/>
          </a:prstGeom>
        </p:spPr>
      </p:pic>
      <p:pic>
        <p:nvPicPr>
          <p:cNvPr id="1026" name="Picture 2" descr="Firebase Brand Guidelines">
            <a:extLst>
              <a:ext uri="{FF2B5EF4-FFF2-40B4-BE49-F238E27FC236}">
                <a16:creationId xmlns:a16="http://schemas.microsoft.com/office/drawing/2014/main" id="{43A9FD56-8057-9B01-D63B-F8718020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11" y="1052736"/>
            <a:ext cx="4035177" cy="11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33F923-DEFD-DC69-2F37-1636162E82D4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API</a:t>
            </a:r>
            <a:endParaRPr lang="id-ID" sz="1600" dirty="0">
              <a:solidFill>
                <a:srgbClr val="DC5B5B"/>
              </a:solidFill>
              <a:latin typeface="Inter Medium" panose="020B0502030000000004" pitchFamily="34" charset="0"/>
              <a:ea typeface="Inter Medium" panose="020B0502030000000004" pitchFamily="34" charset="0"/>
              <a:cs typeface="Poppins Bold" panose="000008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0C91E9-0FE7-B4E4-6698-BDD7AEBBA03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51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0A94B53-2776-B227-204A-E57D43BF382D}"/>
              </a:ext>
            </a:extLst>
          </p:cNvPr>
          <p:cNvSpPr txBox="1"/>
          <p:nvPr/>
        </p:nvSpPr>
        <p:spPr>
          <a:xfrm>
            <a:off x="550863" y="2690338"/>
            <a:ext cx="1109027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err="1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Apa</a:t>
            </a:r>
            <a:r>
              <a:rPr lang="en-US" sz="36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 </a:t>
            </a:r>
            <a:r>
              <a:rPr lang="en-US" sz="3600" dirty="0" err="1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itu</a:t>
            </a:r>
            <a:endParaRPr lang="en-US" sz="3600" dirty="0">
              <a:effectLst/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  <a:p>
            <a:pPr algn="ctr"/>
            <a:r>
              <a:rPr lang="en-US" sz="54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Financia?</a:t>
            </a:r>
            <a:endParaRPr lang="en-US" sz="54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62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0A94B53-2776-B227-204A-E57D43BF382D}"/>
              </a:ext>
            </a:extLst>
          </p:cNvPr>
          <p:cNvSpPr txBox="1"/>
          <p:nvPr/>
        </p:nvSpPr>
        <p:spPr>
          <a:xfrm>
            <a:off x="550863" y="3013503"/>
            <a:ext cx="110902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err="1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Pembagian</a:t>
            </a:r>
            <a:r>
              <a:rPr lang="en-US" sz="48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 </a:t>
            </a:r>
            <a:r>
              <a:rPr lang="en-US" sz="4800" dirty="0" err="1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Tugas</a:t>
            </a:r>
            <a:endParaRPr lang="en-US" sz="48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67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56F96A1-AEE9-5031-450B-8E07F6D86DEB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Pembagian</a:t>
            </a:r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 </a:t>
            </a:r>
            <a:r>
              <a:rPr lang="en-US" sz="1600" dirty="0" err="1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Tugas</a:t>
            </a:r>
            <a:endParaRPr lang="id-ID" sz="1600" dirty="0">
              <a:solidFill>
                <a:srgbClr val="DC5B5B"/>
              </a:solidFill>
              <a:latin typeface="Inter Medium" panose="020B0502030000000004" pitchFamily="34" charset="0"/>
              <a:ea typeface="Inter Medium" panose="020B0502030000000004" pitchFamily="34" charset="0"/>
              <a:cs typeface="Poppins Bold" panose="000008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C01F1D-D457-7039-F41C-813DE6F67F3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BE41AE7-F114-6CDC-EBCA-537FF6E8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39" y="2204864"/>
            <a:ext cx="10691719" cy="31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7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0A94B53-2776-B227-204A-E57D43BF382D}"/>
              </a:ext>
            </a:extLst>
          </p:cNvPr>
          <p:cNvSpPr txBox="1"/>
          <p:nvPr/>
        </p:nvSpPr>
        <p:spPr>
          <a:xfrm>
            <a:off x="550863" y="3013503"/>
            <a:ext cx="110902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Thank You</a:t>
            </a:r>
            <a:endParaRPr lang="en-US" sz="48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1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27F78FA-B540-C639-2243-2034AA04BEF6}"/>
              </a:ext>
            </a:extLst>
          </p:cNvPr>
          <p:cNvSpPr txBox="1"/>
          <p:nvPr/>
        </p:nvSpPr>
        <p:spPr>
          <a:xfrm>
            <a:off x="550863" y="2023997"/>
            <a:ext cx="554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Financia</a:t>
            </a:r>
            <a:endParaRPr lang="id-ID" sz="32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94B53-2776-B227-204A-E57D43BF382D}"/>
              </a:ext>
            </a:extLst>
          </p:cNvPr>
          <p:cNvSpPr txBox="1"/>
          <p:nvPr/>
        </p:nvSpPr>
        <p:spPr>
          <a:xfrm>
            <a:off x="550863" y="2662078"/>
            <a:ext cx="6409233" cy="1991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DC5B5B"/>
              </a:buClr>
              <a:buSzPct val="100000"/>
              <a:buFont typeface="Arial" panose="020B0604020202020204" pitchFamily="34" charset="0"/>
              <a:buChar char="•"/>
            </a:pPr>
            <a:r>
              <a:rPr lang="id-ID" noProof="1">
                <a:effectLst/>
                <a:latin typeface="Inter" panose="020B0502030000000004" pitchFamily="34" charset="0"/>
                <a:ea typeface="Inter" panose="020B0502030000000004" pitchFamily="34" charset="0"/>
              </a:rPr>
              <a:t>Nama </a:t>
            </a:r>
            <a:r>
              <a:rPr lang="en-US" noProof="1">
                <a:effectLst/>
                <a:latin typeface="Inter" panose="020B0502030000000004" pitchFamily="34" charset="0"/>
                <a:ea typeface="Inter" panose="020B0502030000000004" pitchFamily="34" charset="0"/>
              </a:rPr>
              <a:t>Financia</a:t>
            </a:r>
            <a:r>
              <a:rPr lang="id-ID" noProof="1">
                <a:effectLst/>
                <a:latin typeface="Inter" panose="020B0502030000000004" pitchFamily="34" charset="0"/>
                <a:ea typeface="Inter" panose="020B0502030000000004" pitchFamily="34" charset="0"/>
              </a:rPr>
              <a:t> diambil dari kata</a:t>
            </a:r>
            <a:r>
              <a:rPr lang="en-US" noProof="1">
                <a:effectLst/>
                <a:latin typeface="Inter" panose="020B0502030000000004" pitchFamily="34" charset="0"/>
                <a:ea typeface="Inter" panose="020B0502030000000004" pitchFamily="34" charset="0"/>
              </a:rPr>
              <a:t> Financia dalam Bahasa Portugis yang berarti Finansial.</a:t>
            </a:r>
            <a:endParaRPr lang="id-ID" noProof="1">
              <a:effectLst/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marL="285750" indent="-285750">
              <a:lnSpc>
                <a:spcPts val="2500"/>
              </a:lnSpc>
              <a:buClr>
                <a:srgbClr val="DC5B5B"/>
              </a:buClr>
              <a:buSzPct val="100000"/>
              <a:buFont typeface="Arial" panose="020B0604020202020204" pitchFamily="34" charset="0"/>
              <a:buChar char="•"/>
            </a:pPr>
            <a:r>
              <a:rPr lang="id-ID" noProof="1">
                <a:latin typeface="Inter" panose="020B0502030000000004" pitchFamily="34" charset="0"/>
                <a:ea typeface="Inter" panose="020B0502030000000004" pitchFamily="34" charset="0"/>
                <a:cs typeface="Poppins Bold" panose="00000800000000000000" pitchFamily="2" charset="0"/>
              </a:rPr>
              <a:t>Nama "Financia" merupakan nama yang baik dan mudah diingat untuk aplikasi catatan keuangan.</a:t>
            </a:r>
            <a:endParaRPr lang="en-US" noProof="1">
              <a:latin typeface="Inter" panose="020B0502030000000004" pitchFamily="34" charset="0"/>
              <a:ea typeface="Inter" panose="020B0502030000000004" pitchFamily="34" charset="0"/>
              <a:cs typeface="Poppins Bold" panose="00000800000000000000" pitchFamily="2" charset="0"/>
            </a:endParaRPr>
          </a:p>
          <a:p>
            <a:pPr marL="285750" indent="-285750">
              <a:lnSpc>
                <a:spcPts val="2500"/>
              </a:lnSpc>
              <a:buClr>
                <a:srgbClr val="DC5B5B"/>
              </a:buClr>
              <a:buSzPct val="100000"/>
              <a:buFont typeface="Arial" panose="020B0604020202020204" pitchFamily="34" charset="0"/>
              <a:buChar char="•"/>
            </a:pPr>
            <a:r>
              <a:rPr lang="id-ID" noProof="1">
                <a:latin typeface="Inter" panose="020B0502030000000004" pitchFamily="34" charset="0"/>
                <a:ea typeface="Inter" panose="020B0502030000000004" pitchFamily="34" charset="0"/>
                <a:cs typeface="Poppins Bold" panose="00000800000000000000" pitchFamily="2" charset="0"/>
              </a:rPr>
              <a:t>Nama ini menggambarkan bahwa aplikasi </a:t>
            </a:r>
            <a:r>
              <a:rPr lang="en-US" noProof="1">
                <a:latin typeface="Inter" panose="020B0502030000000004" pitchFamily="34" charset="0"/>
                <a:ea typeface="Inter" panose="020B0502030000000004" pitchFamily="34" charset="0"/>
                <a:cs typeface="Poppins Bold" panose="00000800000000000000" pitchFamily="2" charset="0"/>
              </a:rPr>
              <a:t>yang dipakai</a:t>
            </a:r>
            <a:r>
              <a:rPr lang="id-ID" noProof="1">
                <a:latin typeface="Inter" panose="020B0502030000000004" pitchFamily="34" charset="0"/>
                <a:ea typeface="Inter" panose="020B0502030000000004" pitchFamily="34" charset="0"/>
                <a:cs typeface="Poppins Bold" panose="00000800000000000000" pitchFamily="2" charset="0"/>
              </a:rPr>
              <a:t> berhubungan dengan keuangan.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6F96A1-AEE9-5031-450B-8E07F6D86DEB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Pengertian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C01F1D-D457-7039-F41C-813DE6F67F3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CD214B2-4ABA-0AD8-C938-CC4AB6C9C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32" y="980728"/>
            <a:ext cx="5229200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8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27F78FA-B540-C639-2243-2034AA04BEF6}"/>
              </a:ext>
            </a:extLst>
          </p:cNvPr>
          <p:cNvSpPr txBox="1"/>
          <p:nvPr/>
        </p:nvSpPr>
        <p:spPr>
          <a:xfrm>
            <a:off x="550863" y="2502887"/>
            <a:ext cx="554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Fungsi</a:t>
            </a:r>
            <a:r>
              <a:rPr lang="en-US" sz="32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 </a:t>
            </a:r>
            <a:r>
              <a:rPr lang="en-US" sz="3200" dirty="0" err="1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Aplikasi</a:t>
            </a:r>
            <a:endParaRPr lang="id-ID" sz="32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94B53-2776-B227-204A-E57D43BF382D}"/>
              </a:ext>
            </a:extLst>
          </p:cNvPr>
          <p:cNvSpPr txBox="1"/>
          <p:nvPr/>
        </p:nvSpPr>
        <p:spPr>
          <a:xfrm>
            <a:off x="550863" y="3140968"/>
            <a:ext cx="6409233" cy="102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buClr>
                <a:srgbClr val="DC5B5B"/>
              </a:buClr>
              <a:buSzPct val="100000"/>
            </a:pPr>
            <a:r>
              <a:rPr lang="en-US" noProof="1">
                <a:latin typeface="Inter" panose="020B0502030000000004" pitchFamily="34" charset="0"/>
                <a:ea typeface="Inter" panose="020B0502030000000004" pitchFamily="34" charset="0"/>
              </a:rPr>
              <a:t>M</a:t>
            </a:r>
            <a:r>
              <a:rPr lang="id-ID" noProof="1">
                <a:effectLst/>
                <a:latin typeface="Inter" panose="020B0502030000000004" pitchFamily="34" charset="0"/>
                <a:ea typeface="Inter" panose="020B0502030000000004" pitchFamily="34" charset="0"/>
              </a:rPr>
              <a:t>emudahkan </a:t>
            </a:r>
            <a:r>
              <a:rPr lang="en-US" noProof="1">
                <a:effectLst/>
                <a:latin typeface="Inter" panose="020B0502030000000004" pitchFamily="34" charset="0"/>
                <a:ea typeface="Inter" panose="020B0502030000000004" pitchFamily="34" charset="0"/>
              </a:rPr>
              <a:t>pengguna</a:t>
            </a:r>
            <a:r>
              <a:rPr lang="id-ID" noProof="1">
                <a:effectLst/>
                <a:latin typeface="Inter" panose="020B0502030000000004" pitchFamily="34" charset="0"/>
                <a:ea typeface="Inter" panose="020B0502030000000004" pitchFamily="34" charset="0"/>
              </a:rPr>
              <a:t> untuk mencatat pemasukan dan pengeluaran secara rinci, sehingga dapat digunakan untuk mengelola anggaran dan melacak pengeluaran.</a:t>
            </a:r>
            <a:endParaRPr lang="id-ID" noProof="1">
              <a:latin typeface="Inter" panose="020B0502030000000004" pitchFamily="34" charset="0"/>
              <a:ea typeface="Inter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6F96A1-AEE9-5031-450B-8E07F6D86DEB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Fungsi</a:t>
            </a:r>
            <a:endParaRPr lang="id-ID" sz="1600" dirty="0">
              <a:solidFill>
                <a:srgbClr val="DC5B5B"/>
              </a:solidFill>
              <a:latin typeface="Inter Medium" panose="020B0502030000000004" pitchFamily="34" charset="0"/>
              <a:ea typeface="Inter Medium" panose="020B0502030000000004" pitchFamily="34" charset="0"/>
              <a:cs typeface="Poppins Bold" panose="000008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C01F1D-D457-7039-F41C-813DE6F67F3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A5BF838-DA77-4C51-E3F7-19F87213E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1188163"/>
            <a:ext cx="4481673" cy="44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47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0A94B53-2776-B227-204A-E57D43BF382D}"/>
              </a:ext>
            </a:extLst>
          </p:cNvPr>
          <p:cNvSpPr txBox="1"/>
          <p:nvPr/>
        </p:nvSpPr>
        <p:spPr>
          <a:xfrm>
            <a:off x="550863" y="3013503"/>
            <a:ext cx="110902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Fitur </a:t>
            </a:r>
            <a:r>
              <a:rPr lang="en-US" sz="4800" dirty="0" err="1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Aplikasi</a:t>
            </a:r>
            <a:endParaRPr lang="en-US" sz="48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47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56F96A1-AEE9-5031-450B-8E07F6D86DEB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Mockup </a:t>
            </a:r>
            <a:r>
              <a:rPr lang="en-US" sz="1600" dirty="0" err="1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Aplikasi</a:t>
            </a:r>
            <a:endParaRPr lang="id-ID" sz="1600" dirty="0">
              <a:solidFill>
                <a:srgbClr val="DC5B5B"/>
              </a:solidFill>
              <a:latin typeface="Inter Medium" panose="020B0502030000000004" pitchFamily="34" charset="0"/>
              <a:ea typeface="Inter Medium" panose="020B0502030000000004" pitchFamily="34" charset="0"/>
              <a:cs typeface="Poppins Bold" panose="000008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C01F1D-D457-7039-F41C-813DE6F67F3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FD551A-A304-BD76-7C7C-F551728C7C0A}"/>
              </a:ext>
            </a:extLst>
          </p:cNvPr>
          <p:cNvSpPr txBox="1"/>
          <p:nvPr/>
        </p:nvSpPr>
        <p:spPr>
          <a:xfrm>
            <a:off x="695400" y="2905780"/>
            <a:ext cx="5545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New Transaction</a:t>
            </a:r>
            <a:endParaRPr lang="id-ID" sz="28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6C9EB-FE5C-0CA3-ECCE-033E5F335206}"/>
              </a:ext>
            </a:extLst>
          </p:cNvPr>
          <p:cNvSpPr txBox="1"/>
          <p:nvPr/>
        </p:nvSpPr>
        <p:spPr>
          <a:xfrm>
            <a:off x="695400" y="3429000"/>
            <a:ext cx="4824536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buClr>
                <a:srgbClr val="DC5B5B"/>
              </a:buClr>
              <a:buSzPct val="100000"/>
            </a:pPr>
            <a:r>
              <a:rPr lang="en-US" noProof="1">
                <a:latin typeface="Inter" panose="020B0502030000000004" pitchFamily="34" charset="0"/>
                <a:ea typeface="Inter" panose="020B0502030000000004" pitchFamily="34" charset="0"/>
                <a:cs typeface="Poppins Bold" panose="00000800000000000000" pitchFamily="2" charset="0"/>
              </a:rPr>
              <a:t>Masukkan catatan keuanganmu sesuai dengan pemasukan ataupun pengeluaran</a:t>
            </a:r>
            <a:endParaRPr lang="id-ID" noProof="1">
              <a:latin typeface="Inter" panose="020B0502030000000004" pitchFamily="34" charset="0"/>
              <a:ea typeface="Inter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541613-36F4-9F94-63E8-B493CDDC70CD}"/>
              </a:ext>
            </a:extLst>
          </p:cNvPr>
          <p:cNvSpPr txBox="1"/>
          <p:nvPr/>
        </p:nvSpPr>
        <p:spPr>
          <a:xfrm>
            <a:off x="695399" y="2059395"/>
            <a:ext cx="554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DC5B5B"/>
                </a:solidFill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01</a:t>
            </a:r>
            <a:endParaRPr lang="id-ID" sz="3200" dirty="0">
              <a:solidFill>
                <a:srgbClr val="DC5B5B"/>
              </a:solidFill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6F8F-408A-FE46-5CB0-B375AE56B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51" y="552989"/>
            <a:ext cx="2744515" cy="57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2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F3A23D-06CE-AE89-DF3F-B80B2735B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3" y="551132"/>
            <a:ext cx="2744515" cy="5755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0234B-2319-0FD6-C616-F977CD51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62" y="549275"/>
            <a:ext cx="2744515" cy="5755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4CCE2-877C-A5B8-CC61-EDF63E1A9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42" y="552989"/>
            <a:ext cx="2744515" cy="57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4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D67D23-9343-B2CD-8F89-30E502488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53" y="549274"/>
            <a:ext cx="2744513" cy="5755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6F96A1-AEE9-5031-450B-8E07F6D86DEB}"/>
              </a:ext>
            </a:extLst>
          </p:cNvPr>
          <p:cNvSpPr txBox="1"/>
          <p:nvPr/>
        </p:nvSpPr>
        <p:spPr>
          <a:xfrm>
            <a:off x="1415480" y="552989"/>
            <a:ext cx="468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Fitur </a:t>
            </a:r>
            <a:r>
              <a:rPr lang="en-US" sz="1600" dirty="0" err="1">
                <a:solidFill>
                  <a:srgbClr val="DC5B5B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Poppins Bold" panose="00000800000000000000" pitchFamily="2" charset="0"/>
              </a:rPr>
              <a:t>Aplikasi</a:t>
            </a:r>
            <a:endParaRPr lang="id-ID" sz="1600" dirty="0">
              <a:solidFill>
                <a:srgbClr val="DC5B5B"/>
              </a:solidFill>
              <a:latin typeface="Inter Medium" panose="020B0502030000000004" pitchFamily="34" charset="0"/>
              <a:ea typeface="Inter Medium" panose="020B0502030000000004" pitchFamily="34" charset="0"/>
              <a:cs typeface="Poppins Bold" panose="000008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C01F1D-D457-7039-F41C-813DE6F67F3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5400" y="722266"/>
            <a:ext cx="720080" cy="0"/>
          </a:xfrm>
          <a:prstGeom prst="line">
            <a:avLst/>
          </a:prstGeom>
          <a:ln w="25400">
            <a:solidFill>
              <a:srgbClr val="DC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FD551A-A304-BD76-7C7C-F551728C7C0A}"/>
              </a:ext>
            </a:extLst>
          </p:cNvPr>
          <p:cNvSpPr txBox="1"/>
          <p:nvPr/>
        </p:nvSpPr>
        <p:spPr>
          <a:xfrm>
            <a:off x="695400" y="2905780"/>
            <a:ext cx="5545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Filter Data</a:t>
            </a:r>
            <a:endParaRPr lang="id-ID" sz="2800" dirty="0"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6C9EB-FE5C-0CA3-ECCE-033E5F335206}"/>
              </a:ext>
            </a:extLst>
          </p:cNvPr>
          <p:cNvSpPr txBox="1"/>
          <p:nvPr/>
        </p:nvSpPr>
        <p:spPr>
          <a:xfrm>
            <a:off x="695400" y="3429000"/>
            <a:ext cx="5328592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buClr>
                <a:srgbClr val="DC5B5B"/>
              </a:buClr>
              <a:buSzPct val="100000"/>
            </a:pPr>
            <a:r>
              <a:rPr lang="en-US" noProof="1">
                <a:latin typeface="Inter" panose="020B0502030000000004" pitchFamily="34" charset="0"/>
                <a:ea typeface="Inter" panose="020B0502030000000004" pitchFamily="34" charset="0"/>
                <a:cs typeface="Poppins Bold" panose="00000800000000000000" pitchFamily="2" charset="0"/>
              </a:rPr>
              <a:t>Pilih jenis Expenses atau Incomes dengan mudah menggunakan Filter di halaman utama</a:t>
            </a:r>
            <a:endParaRPr lang="id-ID" noProof="1">
              <a:latin typeface="Inter" panose="020B0502030000000004" pitchFamily="34" charset="0"/>
              <a:ea typeface="Inter" panose="020B0502030000000004" pitchFamily="34" charset="0"/>
              <a:cs typeface="Poppins Bold" panose="000008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541613-36F4-9F94-63E8-B493CDDC70CD}"/>
              </a:ext>
            </a:extLst>
          </p:cNvPr>
          <p:cNvSpPr txBox="1"/>
          <p:nvPr/>
        </p:nvSpPr>
        <p:spPr>
          <a:xfrm>
            <a:off x="695399" y="2059395"/>
            <a:ext cx="554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DC5B5B"/>
                </a:solidFill>
                <a:effectLst/>
                <a:latin typeface="Inter Bold" panose="020B0502030000000004" pitchFamily="34" charset="0"/>
                <a:ea typeface="Inter Bold" panose="020B0502030000000004" pitchFamily="34" charset="0"/>
                <a:cs typeface="Poppins Bold" panose="00000800000000000000" pitchFamily="2" charset="0"/>
              </a:rPr>
              <a:t>02</a:t>
            </a:r>
            <a:endParaRPr lang="id-ID" sz="3200" dirty="0">
              <a:solidFill>
                <a:srgbClr val="DC5B5B"/>
              </a:solidFill>
              <a:latin typeface="Inter Bold" panose="020B0502030000000004" pitchFamily="34" charset="0"/>
              <a:ea typeface="Inter Bold" panose="020B0502030000000004" pitchFamily="34" charset="0"/>
              <a:cs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329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4BAFD-0FF0-A4FC-F94C-C963D9C5D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3" y="710755"/>
            <a:ext cx="2592288" cy="5436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DFA55-7B3F-876E-2638-BFA03F6BE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39" y="710755"/>
            <a:ext cx="2592288" cy="5436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8F0707-8A83-0D48-D869-1697241A3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59" y="710755"/>
            <a:ext cx="2592288" cy="5436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BDDBC2-FD01-446D-A171-B25CFECDD6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50" y="710755"/>
            <a:ext cx="2592288" cy="54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167</Words>
  <Application>Microsoft Office PowerPoint</Application>
  <PresentationFormat>Widescreen</PresentationFormat>
  <Paragraphs>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Inter Medium</vt:lpstr>
      <vt:lpstr>Inter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Andreas</dc:creator>
  <cp:lastModifiedBy>Kevin Andreas</cp:lastModifiedBy>
  <cp:revision>42</cp:revision>
  <dcterms:created xsi:type="dcterms:W3CDTF">2022-05-11T06:20:34Z</dcterms:created>
  <dcterms:modified xsi:type="dcterms:W3CDTF">2023-01-12T08:38:38Z</dcterms:modified>
</cp:coreProperties>
</file>